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64" r:id="rId3"/>
    <p:sldId id="265" r:id="rId4"/>
    <p:sldId id="271" r:id="rId5"/>
    <p:sldId id="272" r:id="rId6"/>
    <p:sldId id="273" r:id="rId7"/>
    <p:sldId id="274" r:id="rId8"/>
    <p:sldId id="275" r:id="rId9"/>
    <p:sldId id="276" r:id="rId10"/>
    <p:sldId id="257" r:id="rId11"/>
    <p:sldId id="258" r:id="rId12"/>
    <p:sldId id="259" r:id="rId13"/>
    <p:sldId id="260" r:id="rId14"/>
    <p:sldId id="261" r:id="rId15"/>
    <p:sldId id="262" r:id="rId16"/>
    <p:sldId id="266" r:id="rId17"/>
    <p:sldId id="263" r:id="rId18"/>
    <p:sldId id="267" r:id="rId19"/>
    <p:sldId id="268" r:id="rId20"/>
    <p:sldId id="269" r:id="rId21"/>
    <p:sldId id="270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FCD3C-9BFF-4B34-B5D6-7C58965E5A72}" type="datetimeFigureOut">
              <a:rPr lang="en-US" smtClean="0"/>
              <a:t>12/16/2017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D82FB-F42A-41B7-9F47-A56497C697EE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8345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FCD3C-9BFF-4B34-B5D6-7C58965E5A72}" type="datetimeFigureOut">
              <a:rPr lang="en-US" smtClean="0"/>
              <a:t>12/16/2017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D82FB-F42A-41B7-9F47-A56497C697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847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FCD3C-9BFF-4B34-B5D6-7C58965E5A72}" type="datetimeFigureOut">
              <a:rPr lang="en-US" smtClean="0"/>
              <a:t>12/16/2017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D82FB-F42A-41B7-9F47-A56497C697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940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FCD3C-9BFF-4B34-B5D6-7C58965E5A72}" type="datetimeFigureOut">
              <a:rPr lang="en-US" smtClean="0"/>
              <a:t>12/16/2017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D82FB-F42A-41B7-9F47-A56497C697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086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FCD3C-9BFF-4B34-B5D6-7C58965E5A72}" type="datetimeFigureOut">
              <a:rPr lang="en-US" smtClean="0"/>
              <a:t>12/16/2017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D82FB-F42A-41B7-9F47-A56497C697EE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7491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FCD3C-9BFF-4B34-B5D6-7C58965E5A72}" type="datetimeFigureOut">
              <a:rPr lang="en-US" smtClean="0"/>
              <a:t>12/16/2017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D82FB-F42A-41B7-9F47-A56497C697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273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FCD3C-9BFF-4B34-B5D6-7C58965E5A72}" type="datetimeFigureOut">
              <a:rPr lang="en-US" smtClean="0"/>
              <a:t>12/16/2017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D82FB-F42A-41B7-9F47-A56497C697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9441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FCD3C-9BFF-4B34-B5D6-7C58965E5A72}" type="datetimeFigureOut">
              <a:rPr lang="en-US" smtClean="0"/>
              <a:t>12/16/2017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D82FB-F42A-41B7-9F47-A56497C697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169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FCD3C-9BFF-4B34-B5D6-7C58965E5A72}" type="datetimeFigureOut">
              <a:rPr lang="en-US" smtClean="0"/>
              <a:t>12/16/2017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D82FB-F42A-41B7-9F47-A56497C697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123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755FCD3C-9BFF-4B34-B5D6-7C58965E5A72}" type="datetimeFigureOut">
              <a:rPr lang="en-US" smtClean="0"/>
              <a:t>12/16/2017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F3D82FB-F42A-41B7-9F47-A56497C697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080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FCD3C-9BFF-4B34-B5D6-7C58965E5A72}" type="datetimeFigureOut">
              <a:rPr lang="en-US" smtClean="0"/>
              <a:t>12/16/2017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D82FB-F42A-41B7-9F47-A56497C697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101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755FCD3C-9BFF-4B34-B5D6-7C58965E5A72}" type="datetimeFigureOut">
              <a:rPr lang="en-US" smtClean="0"/>
              <a:t>12/16/2017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F3D82FB-F42A-41B7-9F47-A56497C697EE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1141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5B7B0B-2D0F-4004-8903-059B445373A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Matthew Ernst</a:t>
            </a:r>
            <a:br>
              <a:rPr lang="en-US" dirty="0"/>
            </a:br>
            <a:r>
              <a:rPr lang="en-US" dirty="0"/>
              <a:t>Circuit Analysis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CB2E9E3-6E5A-4A34-9F8E-18AF0FC4B32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How to Notes</a:t>
            </a:r>
          </a:p>
          <a:p>
            <a:r>
              <a:rPr lang="en-US" dirty="0"/>
              <a:t>EECT 111</a:t>
            </a:r>
          </a:p>
          <a:p>
            <a:r>
              <a:rPr lang="en-US" dirty="0"/>
              <a:t>12.15.2017</a:t>
            </a:r>
          </a:p>
        </p:txBody>
      </p:sp>
    </p:spTree>
    <p:extLst>
      <p:ext uri="{BB962C8B-B14F-4D97-AF65-F5344CB8AC3E}">
        <p14:creationId xmlns:p14="http://schemas.microsoft.com/office/powerpoint/2010/main" val="4318897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D9C6EB-75A9-4E9D-9ECE-BDFBD702DC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BBC097-2205-451D-80C5-08C6D428F0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to calculate the Thevenin Resistance and Voltage of a resistor network</a:t>
            </a:r>
          </a:p>
          <a:p>
            <a:r>
              <a:rPr lang="en-US" dirty="0"/>
              <a:t>In order to do this, you must first know the values of the resistors given.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114C041-C862-4FD6-9D76-48384F38FB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78630" y="3429000"/>
            <a:ext cx="3634740" cy="2592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38590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E814D6-1852-4668-9483-1E1751AFFB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D1732D-55AB-4937-848D-A520646A12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Thevenin Resistance will be calculated by adding resistors 4 and 5, both of which are equal to 20 ohms. The formula for calculating the resistance of these resistors, which are in parallel, is as follows: 1/((1/20)+(1/20)) = 10 Ohms. </a:t>
            </a:r>
          </a:p>
          <a:p>
            <a:r>
              <a:rPr lang="en-US" dirty="0"/>
              <a:t>To obtain the Thevenin Voltage, we take the Thevenin Resistance, 10, divide it by 20 Ohms, and then multiply that by the voltage, 9. So it would be: (10/20)*9=4.5 volts. </a:t>
            </a:r>
          </a:p>
        </p:txBody>
      </p:sp>
    </p:spTree>
    <p:extLst>
      <p:ext uri="{BB962C8B-B14F-4D97-AF65-F5344CB8AC3E}">
        <p14:creationId xmlns:p14="http://schemas.microsoft.com/office/powerpoint/2010/main" val="20709915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A15CE6-E45B-48A3-BB74-FCB7DEFF34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4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676292-DE77-48CD-842E-A1EA980FE0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to combine multiple capacitors in series and parallel</a:t>
            </a:r>
          </a:p>
          <a:p>
            <a:r>
              <a:rPr lang="en-US" dirty="0"/>
              <a:t>In order to add capacitors in a circuit, the laws for doing so are opposite that of a resistor. Combining capacitors in series would require the sum of the reciprocal formula, and combining them in parallel is simply adding them together. 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35045B25-626E-425D-846B-8B5262AD0C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858049"/>
            <a:ext cx="6622774" cy="2999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24696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B26178-B47A-4254-8054-E902E78A4A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4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CF4376-67E1-4A06-BC56-2F9371BEC0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Here we can see two different results of combining capacitors, in series and parallel. The results below were gathered via Multisim and Excel. </a:t>
            </a:r>
          </a:p>
        </p:txBody>
      </p:sp>
      <p:pic>
        <p:nvPicPr>
          <p:cNvPr id="5" name="Content Placeholder 5">
            <a:extLst>
              <a:ext uri="{FF2B5EF4-FFF2-40B4-BE49-F238E27FC236}">
                <a16:creationId xmlns:a16="http://schemas.microsoft.com/office/drawing/2014/main" id="{68F32E4B-A983-47A9-8682-99F1F4D24B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7035" y="3084340"/>
            <a:ext cx="10506765" cy="1833908"/>
          </a:xfrm>
          <a:prstGeom prst="rect">
            <a:avLst/>
          </a:prstGeom>
        </p:spPr>
      </p:pic>
      <p:pic>
        <p:nvPicPr>
          <p:cNvPr id="6" name="Content Placeholder 3">
            <a:extLst>
              <a:ext uri="{FF2B5EF4-FFF2-40B4-BE49-F238E27FC236}">
                <a16:creationId xmlns:a16="http://schemas.microsoft.com/office/drawing/2014/main" id="{F5243E71-F031-4FDF-96EC-0ED0812260E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4991435"/>
            <a:ext cx="3574774" cy="1814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7958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3E4AE-D622-4F9E-B1FA-39935F8AD1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5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B7730F-A54D-4A29-831D-F7F1F89BB0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to combine multiple inductors in series and parallel</a:t>
            </a:r>
          </a:p>
          <a:p>
            <a:r>
              <a:rPr lang="en-US" dirty="0"/>
              <a:t>Combining inductors in series and parallel is the same as combining resistors in series and parallel, but a resistor must be added to the circuit. 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5EB26074-5801-4814-906E-289DCDFECC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1" y="3465955"/>
            <a:ext cx="5257800" cy="3026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75965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5954D5-5688-4855-A368-FA6D12A6CB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5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24F43C-1D67-4084-AF16-64A7BABD06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Here are the simulated and calculated results of this experiment. Results are shown via Multisim and Excel.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ACD3D28-997A-47F5-A946-129AE37680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627680"/>
            <a:ext cx="6346581" cy="2254250"/>
          </a:xfrm>
          <a:prstGeom prst="rect">
            <a:avLst/>
          </a:prstGeom>
        </p:spPr>
      </p:pic>
      <p:pic>
        <p:nvPicPr>
          <p:cNvPr id="5" name="Content Placeholder 3">
            <a:extLst>
              <a:ext uri="{FF2B5EF4-FFF2-40B4-BE49-F238E27FC236}">
                <a16:creationId xmlns:a16="http://schemas.microsoft.com/office/drawing/2014/main" id="{0E3D91C3-EA55-4CE3-9494-35D17DB9C7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77545" y="2475965"/>
            <a:ext cx="4814455" cy="2557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1076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CA213F-ACA0-4682-8667-E42D02C2E2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6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06319B-A0F1-4F4C-87D8-83B8507899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Determine XC at a fixed frequency</a:t>
            </a:r>
          </a:p>
          <a:p>
            <a:r>
              <a:rPr lang="en-US" dirty="0"/>
              <a:t>X=1/(2*pi*1000*0.0001)=1.59</a:t>
            </a:r>
          </a:p>
        </p:txBody>
      </p:sp>
    </p:spTree>
    <p:extLst>
      <p:ext uri="{BB962C8B-B14F-4D97-AF65-F5344CB8AC3E}">
        <p14:creationId xmlns:p14="http://schemas.microsoft.com/office/powerpoint/2010/main" val="20460491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316A82-0BC7-4F4C-9D55-08989F3682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6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3C9A69-9128-43D3-A881-DC4899BB2B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Create a graph that shows how XC changes as a function of frequency</a:t>
            </a:r>
          </a:p>
          <a:p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D47DC3B-A7DD-49B7-B19A-51CAA5A7D7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676940"/>
            <a:ext cx="6497624" cy="3815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22538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575ED2-6E41-4B75-8CF0-838F36B857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6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1375B30-BE4B-4EE5-9BD3-8A330AC71C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Plot the frequency response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B64D231-13C5-4B95-83C3-BF067B969D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970189"/>
            <a:ext cx="10516511" cy="3206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52581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237CAE-EF97-43EC-AEAA-633761326E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7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8B9E8E-2D18-4A38-811A-DEC7E68DAA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Determine XL at a fixed frequency</a:t>
            </a:r>
          </a:p>
          <a:p>
            <a:r>
              <a:rPr lang="en-US" dirty="0"/>
              <a:t>2*pi*1000*0.0001=0.628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7261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260C1D-C8E8-4A6B-9AF8-EF0FA6B8E7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1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9D5AD9-B138-45F4-86A9-CBFD8B9F25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Combine multiple resistors in series and parallel</a:t>
            </a:r>
          </a:p>
          <a:p>
            <a:r>
              <a:rPr lang="en-US" dirty="0"/>
              <a:t>To combine resistors in series, you add them together. To combine them in parallel, it’s a little different. You add the reciprocals of the resistor values and divide that total by 1.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756ACEA-FFC4-4F9F-9E6E-542CCCF833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510854"/>
            <a:ext cx="2607365" cy="245259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706320F-00D0-4E7B-94E4-A1D57D0D94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46437" y="3624263"/>
            <a:ext cx="2428875" cy="2552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83901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1CB870-7375-46E1-B0CD-5985AF0386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7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D5334E-F7E9-4299-B2B5-5662F4944B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Create a graph that shows how XL changes as a function of frequency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F6544B5-1E31-460B-B3E3-9CB510A373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266122"/>
            <a:ext cx="7197146" cy="4226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72034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3E7669-3E2D-464C-A667-B93737C8B9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7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64B9E-8531-4CA9-B043-DAEAD63E8C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Plot the frequency response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CB26B54-9618-4E93-BF92-A62066288A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254184"/>
            <a:ext cx="10797209" cy="2794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69849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812FF3-247B-46BF-A5A4-0D9E70481F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1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9E0582-E50E-402F-85A4-7E8701EEE1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Continuing from earlier, 2.2k, 4.7k and 10k are in series. So 2.2k + 4.7k + 10k = 16.9k.</a:t>
            </a:r>
          </a:p>
          <a:p>
            <a:r>
              <a:rPr lang="en-US" dirty="0"/>
              <a:t>3.3k and 4.7k are in parallel, so 1/((1/3.3k) + (1/4.7k)) = 1.9k.</a:t>
            </a:r>
          </a:p>
        </p:txBody>
      </p:sp>
    </p:spTree>
    <p:extLst>
      <p:ext uri="{BB962C8B-B14F-4D97-AF65-F5344CB8AC3E}">
        <p14:creationId xmlns:p14="http://schemas.microsoft.com/office/powerpoint/2010/main" val="23846332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09AB0D-9AC3-4917-A56F-2CE4E25B29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2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C45B43-DB35-4089-BE4E-922C35C96D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Calculate RT, IT, and PT</a:t>
            </a:r>
          </a:p>
          <a:p>
            <a:r>
              <a:rPr lang="en-US" dirty="0"/>
              <a:t>You are given a total of six resistors. They are the following values, recorded in Ohms: 25, 250, 50, 100, 100, and 25. </a:t>
            </a:r>
          </a:p>
          <a:p>
            <a:r>
              <a:rPr lang="en-US" dirty="0"/>
              <a:t>We are going to start with 3, 4, and 5, which are all in series. R345 = 50 + 100 + 100 = 250. Then, we will add 2 into the mix, which now becomes parallel with R345. So R2345 = 1/((1/250) + (1/250)) = 125.</a:t>
            </a:r>
          </a:p>
          <a:p>
            <a:r>
              <a:rPr lang="en-US" dirty="0"/>
              <a:t>Now, we add 1 and 6 into it, which are now in series with R2345. So 25 + 125 + 25 = 175 Ohms, = RT. </a:t>
            </a:r>
          </a:p>
          <a:p>
            <a:r>
              <a:rPr lang="en-US" dirty="0"/>
              <a:t>IT is just 1, so by Ohm’s Law, PT = IT * RT = 175 * 1 = 175 = PT.</a:t>
            </a:r>
          </a:p>
        </p:txBody>
      </p:sp>
    </p:spTree>
    <p:extLst>
      <p:ext uri="{BB962C8B-B14F-4D97-AF65-F5344CB8AC3E}">
        <p14:creationId xmlns:p14="http://schemas.microsoft.com/office/powerpoint/2010/main" val="16290937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175C58-6E15-4925-870F-FF6F3FF600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2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DCAC07-9186-43FB-A775-50D99D319D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Calculate the nodal voltages, branch currents, and power dissipation</a:t>
            </a:r>
          </a:p>
          <a:p>
            <a:r>
              <a:rPr lang="en-US" dirty="0"/>
              <a:t>We will start with the nodal voltages. </a:t>
            </a:r>
            <a:r>
              <a:rPr lang="en-US" dirty="0" err="1"/>
              <a:t>Va</a:t>
            </a:r>
            <a:r>
              <a:rPr lang="en-US" dirty="0"/>
              <a:t> = Vs * (R2345 + R6) / RT. Vs in this case = 175, so 175 * (125 + 25) / 175 = 150V.</a:t>
            </a:r>
          </a:p>
          <a:p>
            <a:r>
              <a:rPr lang="en-US" dirty="0"/>
              <a:t>For </a:t>
            </a:r>
            <a:r>
              <a:rPr lang="en-US" dirty="0" err="1"/>
              <a:t>Vb</a:t>
            </a:r>
            <a:r>
              <a:rPr lang="en-US" dirty="0"/>
              <a:t>, this will be R6 * IT = 25 * 1 = 25V.</a:t>
            </a:r>
          </a:p>
          <a:p>
            <a:r>
              <a:rPr lang="en-US" dirty="0"/>
              <a:t>For the branch current, we subtract the nodal voltages and divide it by the appropriate resistor values. For I1, this will be equal to (</a:t>
            </a:r>
            <a:r>
              <a:rPr lang="en-US" dirty="0" err="1"/>
              <a:t>Va</a:t>
            </a:r>
            <a:r>
              <a:rPr lang="en-US" dirty="0"/>
              <a:t> – </a:t>
            </a:r>
            <a:r>
              <a:rPr lang="en-US" dirty="0" err="1"/>
              <a:t>Vb</a:t>
            </a:r>
            <a:r>
              <a:rPr lang="en-US" dirty="0"/>
              <a:t>) / R2 = (150 – 25) / 250 = 0.5 amps. </a:t>
            </a:r>
          </a:p>
          <a:p>
            <a:r>
              <a:rPr lang="en-US" dirty="0"/>
              <a:t>Solving for I2, this is (</a:t>
            </a:r>
            <a:r>
              <a:rPr lang="en-US" dirty="0" err="1"/>
              <a:t>Va</a:t>
            </a:r>
            <a:r>
              <a:rPr lang="en-US" dirty="0"/>
              <a:t> – </a:t>
            </a:r>
            <a:r>
              <a:rPr lang="en-US" dirty="0" err="1"/>
              <a:t>Vb</a:t>
            </a:r>
            <a:r>
              <a:rPr lang="en-US" dirty="0"/>
              <a:t>) / R345 = (150 – 25) / 250 = 0.5 amps. </a:t>
            </a:r>
          </a:p>
        </p:txBody>
      </p:sp>
    </p:spTree>
    <p:extLst>
      <p:ext uri="{BB962C8B-B14F-4D97-AF65-F5344CB8AC3E}">
        <p14:creationId xmlns:p14="http://schemas.microsoft.com/office/powerpoint/2010/main" val="15892489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2AFBE5-F3CF-48A5-B006-739376BCF3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2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3BF524-A61E-4C85-A72A-80FBB05CBF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power dissipation, as mentioned earlier, is 175. But there’s a specific way to calculate this. P1 = IT^2 * R1 = 1 * 25 = 25W. </a:t>
            </a:r>
          </a:p>
          <a:p>
            <a:r>
              <a:rPr lang="en-US" dirty="0"/>
              <a:t>The power dissipation follows a simple formula: P = I^2 * R. Let’s do the math. P2 = I^2 * R2 = 0.5^2 * 250 = 63W. P3 = I^2 * R3 = 0.5^2 * 50 = 13W. P4 = I^2 * R4 = 0.5^2 * 100 = 25W. P5 = I^2 * R5 = 0.5^2 * 100 = 25W. P6 = I^2 * R5 = 0.5^2 * 100 = 25W. </a:t>
            </a:r>
          </a:p>
          <a:p>
            <a:r>
              <a:rPr lang="en-US" dirty="0"/>
              <a:t>By adding all these numbers, we get PT = 175W. </a:t>
            </a:r>
          </a:p>
        </p:txBody>
      </p:sp>
    </p:spTree>
    <p:extLst>
      <p:ext uri="{BB962C8B-B14F-4D97-AF65-F5344CB8AC3E}">
        <p14:creationId xmlns:p14="http://schemas.microsoft.com/office/powerpoint/2010/main" val="10987548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06FC70-43AA-43D0-9970-9117DA4564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2 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F0892619-D900-49CA-BDC5-1BA46465055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87738" y="2371725"/>
            <a:ext cx="5276850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6362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6801DD-BF9B-40F9-B34E-3D1218B3DB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2 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4D8D9A27-0C9B-404A-A7F0-C129417CF8A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690687"/>
            <a:ext cx="2687462" cy="480218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94AC1FD-66F0-4EDE-8443-534282D844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1695463"/>
            <a:ext cx="2864126" cy="4797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63471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3D436E-696A-4746-A1CD-9F16473DF1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2 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57348E8C-36C8-4A90-A1CA-894FC6E49D5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690688"/>
            <a:ext cx="4697699" cy="432579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156EC87-D008-4B30-8FB2-0595E06AFC6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84471" y="1690687"/>
            <a:ext cx="5169330" cy="4325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5215421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252</TotalTime>
  <Words>879</Words>
  <Application>Microsoft Office PowerPoint</Application>
  <PresentationFormat>Widescreen</PresentationFormat>
  <Paragraphs>59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Calibri</vt:lpstr>
      <vt:lpstr>Calibri Light</vt:lpstr>
      <vt:lpstr>Retrospect</vt:lpstr>
      <vt:lpstr>Matthew Ernst Circuit Analysis </vt:lpstr>
      <vt:lpstr>Question 1 </vt:lpstr>
      <vt:lpstr>Question 1 </vt:lpstr>
      <vt:lpstr>Question 2 </vt:lpstr>
      <vt:lpstr>Question 2 </vt:lpstr>
      <vt:lpstr>Question 2 </vt:lpstr>
      <vt:lpstr>Question 2 </vt:lpstr>
      <vt:lpstr>Question 2 </vt:lpstr>
      <vt:lpstr>Question 2 </vt:lpstr>
      <vt:lpstr>Question 3</vt:lpstr>
      <vt:lpstr>Question3</vt:lpstr>
      <vt:lpstr>Question 4 </vt:lpstr>
      <vt:lpstr>Question 4 </vt:lpstr>
      <vt:lpstr>Question 5 </vt:lpstr>
      <vt:lpstr>Question 5 </vt:lpstr>
      <vt:lpstr>Question 6 </vt:lpstr>
      <vt:lpstr>Question 6 </vt:lpstr>
      <vt:lpstr>Question 6 </vt:lpstr>
      <vt:lpstr>Question 7 </vt:lpstr>
      <vt:lpstr>Question 7 </vt:lpstr>
      <vt:lpstr>Question 7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Matthew Ernst Circuit Analysis</dc:title>
  <dc:creator>Matthew Ernst</dc:creator>
  <cp:lastModifiedBy>Matthew Ernst</cp:lastModifiedBy>
  <cp:revision>17</cp:revision>
  <dcterms:created xsi:type="dcterms:W3CDTF">2017-12-15T22:03:19Z</dcterms:created>
  <dcterms:modified xsi:type="dcterms:W3CDTF">2017-12-16T15:59:18Z</dcterms:modified>
</cp:coreProperties>
</file>